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351" r:id="rId3"/>
    <p:sldId id="350" r:id="rId4"/>
    <p:sldId id="352" r:id="rId5"/>
    <p:sldId id="353" r:id="rId6"/>
    <p:sldId id="354" r:id="rId7"/>
    <p:sldId id="355" r:id="rId8"/>
    <p:sldId id="356" r:id="rId9"/>
    <p:sldId id="357" r:id="rId10"/>
    <p:sldId id="358" r:id="rId11"/>
    <p:sldId id="298" r:id="rId12"/>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1984CC"/>
    <a:srgbClr val="03136A"/>
    <a:srgbClr val="35759D"/>
    <a:srgbClr val="35B19D"/>
    <a:srgbClr val="000000"/>
    <a:srgbClr val="FFFF00"/>
    <a:srgbClr val="B3D3EA"/>
    <a:srgbClr val="78AD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5596" autoAdjust="0"/>
  </p:normalViewPr>
  <p:slideViewPr>
    <p:cSldViewPr>
      <p:cViewPr varScale="1">
        <p:scale>
          <a:sx n="81" d="100"/>
          <a:sy n="81" d="100"/>
        </p:scale>
        <p:origin x="1526" y="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3F76B988-C79D-4034-A7B8-036DBD721250}"/>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tr-TR"/>
          </a:p>
        </p:txBody>
      </p:sp>
      <p:sp>
        <p:nvSpPr>
          <p:cNvPr id="81923" name="Rectangle 3">
            <a:extLst>
              <a:ext uri="{FF2B5EF4-FFF2-40B4-BE49-F238E27FC236}">
                <a16:creationId xmlns:a16="http://schemas.microsoft.com/office/drawing/2014/main" id="{540B8EF4-5CFA-4433-AA39-B836B0930746}"/>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tr-TR"/>
          </a:p>
        </p:txBody>
      </p:sp>
      <p:sp>
        <p:nvSpPr>
          <p:cNvPr id="81924" name="Rectangle 4">
            <a:extLst>
              <a:ext uri="{FF2B5EF4-FFF2-40B4-BE49-F238E27FC236}">
                <a16:creationId xmlns:a16="http://schemas.microsoft.com/office/drawing/2014/main" id="{7B5162A5-3E9F-41DE-A186-FC63425063FF}"/>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a:extLst>
              <a:ext uri="{FF2B5EF4-FFF2-40B4-BE49-F238E27FC236}">
                <a16:creationId xmlns:a16="http://schemas.microsoft.com/office/drawing/2014/main" id="{BDD509E5-B834-47E0-BDFC-0749BC810B5E}"/>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tr-TR"/>
              <a:t>Click to edit Master text styles</a:t>
            </a:r>
          </a:p>
          <a:p>
            <a:pPr lvl="1"/>
            <a:r>
              <a:rPr lang="en-US" altLang="tr-TR"/>
              <a:t>Second level</a:t>
            </a:r>
          </a:p>
          <a:p>
            <a:pPr lvl="2"/>
            <a:r>
              <a:rPr lang="en-US" altLang="tr-TR"/>
              <a:t>Third level</a:t>
            </a:r>
          </a:p>
          <a:p>
            <a:pPr lvl="3"/>
            <a:r>
              <a:rPr lang="en-US" altLang="tr-TR"/>
              <a:t>Fourth level</a:t>
            </a:r>
          </a:p>
          <a:p>
            <a:pPr lvl="4"/>
            <a:r>
              <a:rPr lang="en-US" altLang="tr-TR"/>
              <a:t>Fifth level</a:t>
            </a:r>
          </a:p>
        </p:txBody>
      </p:sp>
      <p:sp>
        <p:nvSpPr>
          <p:cNvPr id="81926" name="Rectangle 6">
            <a:extLst>
              <a:ext uri="{FF2B5EF4-FFF2-40B4-BE49-F238E27FC236}">
                <a16:creationId xmlns:a16="http://schemas.microsoft.com/office/drawing/2014/main" id="{6F8FF1CA-5314-444F-8DC3-39D710CF2682}"/>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tr-TR"/>
          </a:p>
        </p:txBody>
      </p:sp>
      <p:sp>
        <p:nvSpPr>
          <p:cNvPr id="81927" name="Rectangle 7">
            <a:extLst>
              <a:ext uri="{FF2B5EF4-FFF2-40B4-BE49-F238E27FC236}">
                <a16:creationId xmlns:a16="http://schemas.microsoft.com/office/drawing/2014/main" id="{B77B2425-7916-4DA5-80B2-F0957D82B137}"/>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1D4EE54-B25E-4C43-A94D-6D95DDCAE711}" type="slidenum">
              <a:rPr lang="en-US" altLang="tr-TR"/>
              <a:pPr/>
              <a:t>‹#›</a:t>
            </a:fld>
            <a:endParaRPr lang="en-US" altLang="tr-T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F8AD212-E5DE-47A0-AD32-B31D890722A4}"/>
              </a:ext>
            </a:extLst>
          </p:cNvPr>
          <p:cNvSpPr>
            <a:spLocks noGrp="1" noChangeArrowheads="1"/>
          </p:cNvSpPr>
          <p:nvPr>
            <p:ph type="sldNum" sz="quarter" idx="5"/>
          </p:nvPr>
        </p:nvSpPr>
        <p:spPr>
          <a:ln/>
        </p:spPr>
        <p:txBody>
          <a:bodyPr/>
          <a:lstStyle/>
          <a:p>
            <a:fld id="{14A40053-8E9D-409F-87D3-46CD07F34DD0}" type="slidenum">
              <a:rPr lang="en-US" altLang="tr-TR"/>
              <a:pPr/>
              <a:t>1</a:t>
            </a:fld>
            <a:endParaRPr lang="en-US" altLang="tr-TR"/>
          </a:p>
        </p:txBody>
      </p:sp>
      <p:sp>
        <p:nvSpPr>
          <p:cNvPr id="107522" name="Rectangle 2">
            <a:extLst>
              <a:ext uri="{FF2B5EF4-FFF2-40B4-BE49-F238E27FC236}">
                <a16:creationId xmlns:a16="http://schemas.microsoft.com/office/drawing/2014/main" id="{A86D0528-B36D-4A34-BD3A-188E498468DA}"/>
              </a:ext>
            </a:extLst>
          </p:cNvPr>
          <p:cNvSpPr>
            <a:spLocks noGrp="1" noRot="1" noChangeAspect="1" noChangeArrowheads="1" noTextEdit="1"/>
          </p:cNvSpPr>
          <p:nvPr>
            <p:ph type="sldImg"/>
          </p:nvPr>
        </p:nvSpPr>
        <p:spPr>
          <a:ln/>
        </p:spPr>
      </p:sp>
      <p:sp>
        <p:nvSpPr>
          <p:cNvPr id="107523" name="Rectangle 3">
            <a:extLst>
              <a:ext uri="{FF2B5EF4-FFF2-40B4-BE49-F238E27FC236}">
                <a16:creationId xmlns:a16="http://schemas.microsoft.com/office/drawing/2014/main" id="{BE6334E6-A20B-4A0F-8932-E8134AE31889}"/>
              </a:ext>
            </a:extLst>
          </p:cNvPr>
          <p:cNvSpPr>
            <a:spLocks noGrp="1" noChangeArrowheads="1"/>
          </p:cNvSpPr>
          <p:nvPr>
            <p:ph type="body" idx="1"/>
          </p:nvPr>
        </p:nvSpPr>
        <p:spPr/>
        <p:txBody>
          <a:bodyPr/>
          <a:lstStyle/>
          <a:p>
            <a:endParaRPr lang="ru-RU" alt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10</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3202575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2821112-E953-4344-A706-88BE8D765C32}"/>
              </a:ext>
            </a:extLst>
          </p:cNvPr>
          <p:cNvSpPr>
            <a:spLocks noGrp="1" noChangeArrowheads="1"/>
          </p:cNvSpPr>
          <p:nvPr>
            <p:ph type="sldNum" sz="quarter" idx="5"/>
          </p:nvPr>
        </p:nvSpPr>
        <p:spPr>
          <a:ln/>
        </p:spPr>
        <p:txBody>
          <a:bodyPr/>
          <a:lstStyle/>
          <a:p>
            <a:fld id="{32F400E4-F00E-48D5-8DC4-2910DA3CFA8D}" type="slidenum">
              <a:rPr lang="en-US" altLang="tr-TR"/>
              <a:pPr/>
              <a:t>11</a:t>
            </a:fld>
            <a:endParaRPr lang="en-US" altLang="tr-TR"/>
          </a:p>
        </p:txBody>
      </p:sp>
      <p:sp>
        <p:nvSpPr>
          <p:cNvPr id="110594" name="Rectangle 2">
            <a:extLst>
              <a:ext uri="{FF2B5EF4-FFF2-40B4-BE49-F238E27FC236}">
                <a16:creationId xmlns:a16="http://schemas.microsoft.com/office/drawing/2014/main" id="{0D70266C-966E-40D1-AB42-437A8FA5334F}"/>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7E5DB2F9-EFF6-4D2B-8388-6AE5A51EF9EE}"/>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1461343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2</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483754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3</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483754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4</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4213901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5</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82542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6</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3531157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7</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1869401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8</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1456500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9</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25136050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B28F50B-434F-4459-A698-86F5D9F84D23}"/>
              </a:ext>
            </a:extLst>
          </p:cNvPr>
          <p:cNvSpPr>
            <a:spLocks noGrp="1" noChangeArrowheads="1"/>
          </p:cNvSpPr>
          <p:nvPr>
            <p:ph type="ctrTitle"/>
          </p:nvPr>
        </p:nvSpPr>
        <p:spPr>
          <a:xfrm>
            <a:off x="990600" y="990600"/>
            <a:ext cx="7772400" cy="70485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a:defRPr sz="3600">
                <a:solidFill>
                  <a:schemeClr val="bg1"/>
                </a:solidFill>
              </a:defRPr>
            </a:lvl1pPr>
          </a:lstStyle>
          <a:p>
            <a:pPr lvl="0"/>
            <a:r>
              <a:rPr lang="tr-TR" altLang="tr-TR" noProof="0"/>
              <a:t>Asıl başlık stilini düzenlemek için tıklayın</a:t>
            </a:r>
            <a:endParaRPr lang="en-US" altLang="tr-TR" noProof="0"/>
          </a:p>
        </p:txBody>
      </p:sp>
      <p:sp>
        <p:nvSpPr>
          <p:cNvPr id="3075" name="Rectangle 3">
            <a:extLst>
              <a:ext uri="{FF2B5EF4-FFF2-40B4-BE49-F238E27FC236}">
                <a16:creationId xmlns:a16="http://schemas.microsoft.com/office/drawing/2014/main" id="{8C191E9F-C498-4E1F-8018-EC8B3158F359}"/>
              </a:ext>
            </a:extLst>
          </p:cNvPr>
          <p:cNvSpPr>
            <a:spLocks noGrp="1" noChangeArrowheads="1"/>
          </p:cNvSpPr>
          <p:nvPr>
            <p:ph type="subTitle" idx="1"/>
          </p:nvPr>
        </p:nvSpPr>
        <p:spPr>
          <a:xfrm>
            <a:off x="990600" y="1676400"/>
            <a:ext cx="7772400" cy="68580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marL="0" indent="0">
              <a:buFontTx/>
              <a:buNone/>
              <a:defRPr sz="2400">
                <a:solidFill>
                  <a:schemeClr val="bg1"/>
                </a:solidFill>
              </a:defRPr>
            </a:lvl1pPr>
          </a:lstStyle>
          <a:p>
            <a:pPr lvl="0"/>
            <a:r>
              <a:rPr lang="tr-TR" altLang="tr-TR" noProof="0"/>
              <a:t>Asıl alt başlık stilini düzenlemek için tıklayın</a:t>
            </a:r>
            <a:endParaRPr lang="en-US" altLang="tr-TR"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61CF2EC-7524-4373-B066-3361DC2FA7C5}"/>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9FAB8FA0-3678-42E7-8C7C-1E6526BCD358}"/>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704139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7AA5400D-469A-4F30-9B5E-AB4515917195}"/>
              </a:ext>
            </a:extLst>
          </p:cNvPr>
          <p:cNvSpPr>
            <a:spLocks noGrp="1"/>
          </p:cNvSpPr>
          <p:nvPr>
            <p:ph type="title" orient="vert"/>
          </p:nvPr>
        </p:nvSpPr>
        <p:spPr>
          <a:xfrm>
            <a:off x="6477000" y="1752600"/>
            <a:ext cx="1828800" cy="4724400"/>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B627B3B9-E784-4F45-A460-C6A44ADF418F}"/>
              </a:ext>
            </a:extLst>
          </p:cNvPr>
          <p:cNvSpPr>
            <a:spLocks noGrp="1"/>
          </p:cNvSpPr>
          <p:nvPr>
            <p:ph type="body" orient="vert" idx="1"/>
          </p:nvPr>
        </p:nvSpPr>
        <p:spPr>
          <a:xfrm>
            <a:off x="990600" y="1752600"/>
            <a:ext cx="5334000" cy="472440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3777125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253C01-E750-4584-A138-99CF5A95C3D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6F0E750-E5F5-4DD4-A2DF-2A290025933B}"/>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2813805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C990AC1-6FE6-42C6-A24D-CBB729A1AFB1}"/>
              </a:ext>
            </a:extLst>
          </p:cNvPr>
          <p:cNvSpPr>
            <a:spLocks noGrp="1"/>
          </p:cNvSpPr>
          <p:nvPr>
            <p:ph type="title"/>
          </p:nvPr>
        </p:nvSpPr>
        <p:spPr>
          <a:xfrm>
            <a:off x="623888" y="1709738"/>
            <a:ext cx="78867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774B841E-8837-427B-A068-EF572316570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tıklayın</a:t>
            </a:r>
          </a:p>
        </p:txBody>
      </p:sp>
    </p:spTree>
    <p:extLst>
      <p:ext uri="{BB962C8B-B14F-4D97-AF65-F5344CB8AC3E}">
        <p14:creationId xmlns:p14="http://schemas.microsoft.com/office/powerpoint/2010/main" val="166235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5DE2249-E8B7-45D4-970C-DBB567B3B47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2D1392D5-61BB-4C69-A520-A018D22A8493}"/>
              </a:ext>
            </a:extLst>
          </p:cNvPr>
          <p:cNvSpPr>
            <a:spLocks noGrp="1"/>
          </p:cNvSpPr>
          <p:nvPr>
            <p:ph sz="half" idx="1"/>
          </p:nvPr>
        </p:nvSpPr>
        <p:spPr>
          <a:xfrm>
            <a:off x="990600" y="2606675"/>
            <a:ext cx="3581400" cy="387032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91B0A13B-610D-4869-906B-EAD5A9CF2F62}"/>
              </a:ext>
            </a:extLst>
          </p:cNvPr>
          <p:cNvSpPr>
            <a:spLocks noGrp="1"/>
          </p:cNvSpPr>
          <p:nvPr>
            <p:ph sz="half" idx="2"/>
          </p:nvPr>
        </p:nvSpPr>
        <p:spPr>
          <a:xfrm>
            <a:off x="4724400" y="2606675"/>
            <a:ext cx="3581400" cy="387032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3953143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946536-77CF-459F-95EC-D19915D673FB}"/>
              </a:ext>
            </a:extLst>
          </p:cNvPr>
          <p:cNvSpPr>
            <a:spLocks noGrp="1"/>
          </p:cNvSpPr>
          <p:nvPr>
            <p:ph type="title"/>
          </p:nvPr>
        </p:nvSpPr>
        <p:spPr>
          <a:xfrm>
            <a:off x="630238" y="365125"/>
            <a:ext cx="78867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DE20552-0095-432F-A454-C15DD75D86D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7D08B924-DAEB-4748-8E7D-A6B82F42F687}"/>
              </a:ext>
            </a:extLst>
          </p:cNvPr>
          <p:cNvSpPr>
            <a:spLocks noGrp="1"/>
          </p:cNvSpPr>
          <p:nvPr>
            <p:ph sz="half" idx="2"/>
          </p:nvPr>
        </p:nvSpPr>
        <p:spPr>
          <a:xfrm>
            <a:off x="630238" y="2505075"/>
            <a:ext cx="386873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1E66AB97-A1B3-4D3A-9AB0-6D340D26A43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314C1940-68E3-4863-9AEE-DB67E19B3683}"/>
              </a:ext>
            </a:extLst>
          </p:cNvPr>
          <p:cNvSpPr>
            <a:spLocks noGrp="1"/>
          </p:cNvSpPr>
          <p:nvPr>
            <p:ph sz="quarter" idx="4"/>
          </p:nvPr>
        </p:nvSpPr>
        <p:spPr>
          <a:xfrm>
            <a:off x="4629150" y="2505075"/>
            <a:ext cx="38877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340065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3480AC6-32C7-45C9-B61E-F57EB9040F2D}"/>
              </a:ext>
            </a:extLst>
          </p:cNvPr>
          <p:cNvSpPr>
            <a:spLocks noGrp="1"/>
          </p:cNvSpPr>
          <p:nvPr>
            <p:ph type="title"/>
          </p:nvPr>
        </p:nvSpPr>
        <p:spPr/>
        <p:txBody>
          <a:bodyPr/>
          <a:lstStyle/>
          <a:p>
            <a:r>
              <a:rPr lang="tr-TR"/>
              <a:t>Asıl başlık stilini düzenlemek için tıklayın</a:t>
            </a:r>
          </a:p>
        </p:txBody>
      </p:sp>
    </p:spTree>
    <p:extLst>
      <p:ext uri="{BB962C8B-B14F-4D97-AF65-F5344CB8AC3E}">
        <p14:creationId xmlns:p14="http://schemas.microsoft.com/office/powerpoint/2010/main" val="4065279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5954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0575686-626F-4032-9AD9-E3E0274849FB}"/>
              </a:ext>
            </a:extLst>
          </p:cNvPr>
          <p:cNvSpPr>
            <a:spLocks noGrp="1"/>
          </p:cNvSpPr>
          <p:nvPr>
            <p:ph type="title"/>
          </p:nvPr>
        </p:nvSpPr>
        <p:spPr>
          <a:xfrm>
            <a:off x="630238" y="457200"/>
            <a:ext cx="2949575"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FF88F084-45F7-447A-9262-B373762C4B7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5C120AD5-D045-480A-97EB-3BBD46881C0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Tree>
    <p:extLst>
      <p:ext uri="{BB962C8B-B14F-4D97-AF65-F5344CB8AC3E}">
        <p14:creationId xmlns:p14="http://schemas.microsoft.com/office/powerpoint/2010/main" val="1695689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DE4E87A-9C16-4142-92A2-F16DEF768151}"/>
              </a:ext>
            </a:extLst>
          </p:cNvPr>
          <p:cNvSpPr>
            <a:spLocks noGrp="1"/>
          </p:cNvSpPr>
          <p:nvPr>
            <p:ph type="title"/>
          </p:nvPr>
        </p:nvSpPr>
        <p:spPr>
          <a:xfrm>
            <a:off x="630238" y="457200"/>
            <a:ext cx="2949575"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07E56E42-F7E7-4AFD-87B6-8066E762865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p>
        </p:txBody>
      </p:sp>
      <p:sp>
        <p:nvSpPr>
          <p:cNvPr id="4" name="Metin Yer Tutucusu 3">
            <a:extLst>
              <a:ext uri="{FF2B5EF4-FFF2-40B4-BE49-F238E27FC236}">
                <a16:creationId xmlns:a16="http://schemas.microsoft.com/office/drawing/2014/main" id="{E2938E6F-83F1-4B64-9F46-220E7DB2901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Tree>
    <p:extLst>
      <p:ext uri="{BB962C8B-B14F-4D97-AF65-F5344CB8AC3E}">
        <p14:creationId xmlns:p14="http://schemas.microsoft.com/office/powerpoint/2010/main" val="1558379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EB88AF6-19F9-4670-9246-7B74AC67984D}"/>
              </a:ext>
            </a:extLst>
          </p:cNvPr>
          <p:cNvSpPr>
            <a:spLocks noGrp="1" noChangeArrowheads="1"/>
          </p:cNvSpPr>
          <p:nvPr>
            <p:ph type="title"/>
          </p:nvPr>
        </p:nvSpPr>
        <p:spPr bwMode="auto">
          <a:xfrm>
            <a:off x="990600" y="1752600"/>
            <a:ext cx="73152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a:t>Asıl başlık stilini düzenlemek için tıklayın</a:t>
            </a:r>
            <a:endParaRPr lang="en-US" altLang="tr-TR"/>
          </a:p>
        </p:txBody>
      </p:sp>
      <p:sp>
        <p:nvSpPr>
          <p:cNvPr id="1027" name="Rectangle 3">
            <a:extLst>
              <a:ext uri="{FF2B5EF4-FFF2-40B4-BE49-F238E27FC236}">
                <a16:creationId xmlns:a16="http://schemas.microsoft.com/office/drawing/2014/main" id="{198D3471-DA83-4A7C-8A9A-B96FA7D7D481}"/>
              </a:ext>
            </a:extLst>
          </p:cNvPr>
          <p:cNvSpPr>
            <a:spLocks noGrp="1" noChangeArrowheads="1"/>
          </p:cNvSpPr>
          <p:nvPr>
            <p:ph type="body" idx="1"/>
          </p:nvPr>
        </p:nvSpPr>
        <p:spPr bwMode="auto">
          <a:xfrm>
            <a:off x="990600" y="2606675"/>
            <a:ext cx="7315200" cy="387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tıklayın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endParaRPr lang="en-US" alt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kern="1200">
          <a:solidFill>
            <a:schemeClr val="hlink"/>
          </a:solidFill>
          <a:latin typeface="+mj-lt"/>
          <a:ea typeface="+mj-ea"/>
          <a:cs typeface="+mj-cs"/>
        </a:defRPr>
      </a:lvl1pPr>
      <a:lvl2pPr algn="l" rtl="0" eaLnBrk="1" fontAlgn="base" hangingPunct="1">
        <a:spcBef>
          <a:spcPct val="0"/>
        </a:spcBef>
        <a:spcAft>
          <a:spcPct val="0"/>
        </a:spcAft>
        <a:defRPr sz="4400">
          <a:solidFill>
            <a:schemeClr val="hlink"/>
          </a:solidFill>
          <a:latin typeface="Microsoft Sans Serif" panose="020B0604020202020204" pitchFamily="34" charset="0"/>
        </a:defRPr>
      </a:lvl2pPr>
      <a:lvl3pPr algn="l" rtl="0" eaLnBrk="1" fontAlgn="base" hangingPunct="1">
        <a:spcBef>
          <a:spcPct val="0"/>
        </a:spcBef>
        <a:spcAft>
          <a:spcPct val="0"/>
        </a:spcAft>
        <a:defRPr sz="4400">
          <a:solidFill>
            <a:schemeClr val="hlink"/>
          </a:solidFill>
          <a:latin typeface="Microsoft Sans Serif" panose="020B0604020202020204" pitchFamily="34" charset="0"/>
        </a:defRPr>
      </a:lvl3pPr>
      <a:lvl4pPr algn="l" rtl="0" eaLnBrk="1" fontAlgn="base" hangingPunct="1">
        <a:spcBef>
          <a:spcPct val="0"/>
        </a:spcBef>
        <a:spcAft>
          <a:spcPct val="0"/>
        </a:spcAft>
        <a:defRPr sz="4400">
          <a:solidFill>
            <a:schemeClr val="hlink"/>
          </a:solidFill>
          <a:latin typeface="Microsoft Sans Serif" panose="020B0604020202020204" pitchFamily="34" charset="0"/>
        </a:defRPr>
      </a:lvl4pPr>
      <a:lvl5pPr algn="l" rtl="0" eaLnBrk="1" fontAlgn="base" hangingPunct="1">
        <a:spcBef>
          <a:spcPct val="0"/>
        </a:spcBef>
        <a:spcAft>
          <a:spcPct val="0"/>
        </a:spcAft>
        <a:defRPr sz="4400">
          <a:solidFill>
            <a:schemeClr val="hlink"/>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hlink"/>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hlink"/>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hlink"/>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hlink"/>
          </a:solidFill>
          <a:latin typeface="Microsoft Sans Serif"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4CC26A26-8700-4AA9-B4AC-DB454A766475}"/>
              </a:ext>
            </a:extLst>
          </p:cNvPr>
          <p:cNvSpPr>
            <a:spLocks noGrp="1" noChangeArrowheads="1"/>
          </p:cNvSpPr>
          <p:nvPr>
            <p:ph type="subTitle" idx="1"/>
          </p:nvPr>
        </p:nvSpPr>
        <p:spPr>
          <a:xfrm>
            <a:off x="0" y="6453336"/>
            <a:ext cx="7772400" cy="685800"/>
          </a:xfrm>
        </p:spPr>
        <p:txBody>
          <a:bodyPr/>
          <a:lstStyle/>
          <a:p>
            <a:r>
              <a:rPr lang="tr-TR" altLang="tr-TR" sz="2000" dirty="0"/>
              <a:t>Makine ve Tasarım Teknolojisi Alanı</a:t>
            </a:r>
            <a:endParaRPr lang="en-US" altLang="tr-TR" sz="2000" dirty="0"/>
          </a:p>
          <a:p>
            <a:endParaRPr lang="en-US" altLang="tr-TR" dirty="0"/>
          </a:p>
        </p:txBody>
      </p:sp>
      <p:sp>
        <p:nvSpPr>
          <p:cNvPr id="2053" name="Rectangle 5">
            <a:extLst>
              <a:ext uri="{FF2B5EF4-FFF2-40B4-BE49-F238E27FC236}">
                <a16:creationId xmlns:a16="http://schemas.microsoft.com/office/drawing/2014/main" id="{9E533F7C-A1DB-43BB-901C-BD0BB2803252}"/>
              </a:ext>
            </a:extLst>
          </p:cNvPr>
          <p:cNvSpPr>
            <a:spLocks noGrp="1" noChangeArrowheads="1"/>
          </p:cNvSpPr>
          <p:nvPr>
            <p:ph type="ctrTitle"/>
          </p:nvPr>
        </p:nvSpPr>
        <p:spPr>
          <a:xfrm>
            <a:off x="314028" y="2171149"/>
            <a:ext cx="8748464" cy="1710840"/>
          </a:xfrm>
        </p:spPr>
        <p:txBody>
          <a:bodyPr/>
          <a:lstStyle/>
          <a:p>
            <a:pPr>
              <a:lnSpc>
                <a:spcPct val="107000"/>
              </a:lnSpc>
              <a:spcAft>
                <a:spcPts val="800"/>
              </a:spcAft>
            </a:pPr>
            <a:br>
              <a:rPr lang="en-US" sz="2400" dirty="0">
                <a:solidFill>
                  <a:srgbClr val="000000"/>
                </a:solidFill>
                <a:latin typeface="Calibri" panose="020F0502020204030204" pitchFamily="34" charset="0"/>
                <a:cs typeface="Calibri" panose="020F0502020204030204" pitchFamily="34" charset="0"/>
              </a:rPr>
            </a:br>
            <a:r>
              <a:rPr lang="en-US" sz="2400" dirty="0">
                <a:solidFill>
                  <a:srgbClr val="000000"/>
                </a:solidFill>
                <a:latin typeface="Calibri" panose="020F0502020204030204" pitchFamily="34" charset="0"/>
                <a:cs typeface="Calibri" panose="020F0502020204030204" pitchFamily="34" charset="0"/>
              </a:rPr>
              <a:t>3.3.</a:t>
            </a:r>
            <a:r>
              <a:rPr lang="tr-TR" sz="2400" dirty="0">
                <a:solidFill>
                  <a:srgbClr val="000000"/>
                </a:solidFill>
                <a:latin typeface="Calibri" panose="020F0502020204030204" pitchFamily="34" charset="0"/>
                <a:cs typeface="Calibri" panose="020F0502020204030204" pitchFamily="34" charset="0"/>
              </a:rPr>
              <a:t>2</a:t>
            </a:r>
            <a:r>
              <a:rPr lang="en-US" sz="2400" dirty="0">
                <a:solidFill>
                  <a:srgbClr val="000000"/>
                </a:solidFill>
                <a:latin typeface="Calibri" panose="020F0502020204030204" pitchFamily="34" charset="0"/>
                <a:cs typeface="Calibri" panose="020F0502020204030204" pitchFamily="34" charset="0"/>
              </a:rPr>
              <a:t>. </a:t>
            </a:r>
            <a:r>
              <a:rPr lang="tr-TR" sz="2400" dirty="0" err="1">
                <a:solidFill>
                  <a:srgbClr val="000000"/>
                </a:solidFill>
                <a:latin typeface="Calibri" panose="020F0502020204030204" pitchFamily="34" charset="0"/>
                <a:cs typeface="Calibri" panose="020F0502020204030204" pitchFamily="34" charset="0"/>
              </a:rPr>
              <a:t>Simulasyon</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uygulaması</a:t>
            </a:r>
            <a:br>
              <a:rPr lang="en-US" sz="2400" dirty="0">
                <a:solidFill>
                  <a:srgbClr val="000000"/>
                </a:solidFill>
                <a:latin typeface="Calibri" panose="020F0502020204030204" pitchFamily="34" charset="0"/>
                <a:cs typeface="Calibri" panose="020F0502020204030204" pitchFamily="34" charset="0"/>
              </a:rPr>
            </a:br>
            <a:endParaRPr lang="en-US" sz="2400" dirty="0">
              <a:solidFill>
                <a:srgbClr val="000000"/>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FA6D6C2F-E1CF-C5B6-498F-2186C8BFCB66}"/>
              </a:ext>
            </a:extLst>
          </p:cNvPr>
          <p:cNvSpPr txBox="1">
            <a:spLocks noChangeArrowheads="1"/>
          </p:cNvSpPr>
          <p:nvPr/>
        </p:nvSpPr>
        <p:spPr bwMode="auto">
          <a:xfrm>
            <a:off x="0" y="6453336"/>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Tx/>
              <a:buNone/>
              <a:defRPr sz="2400" kern="1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altLang="tr-TR" sz="2000"/>
              <a:t>Makine ve Tasarım Teknolojisi Alanı</a:t>
            </a:r>
            <a:endParaRPr lang="en-US" altLang="tr-TR" sz="2000"/>
          </a:p>
          <a:p>
            <a:endParaRPr lang="en-US" altLang="tr-TR" dirty="0"/>
          </a:p>
        </p:txBody>
      </p:sp>
      <p:sp>
        <p:nvSpPr>
          <p:cNvPr id="6" name="Rectangle 5">
            <a:extLst>
              <a:ext uri="{FF2B5EF4-FFF2-40B4-BE49-F238E27FC236}">
                <a16:creationId xmlns:a16="http://schemas.microsoft.com/office/drawing/2014/main" id="{F0D10EB5-EFB0-05A4-1094-92D77A13D104}"/>
              </a:ext>
            </a:extLst>
          </p:cNvPr>
          <p:cNvSpPr txBox="1">
            <a:spLocks noChangeArrowheads="1"/>
          </p:cNvSpPr>
          <p:nvPr/>
        </p:nvSpPr>
        <p:spPr bwMode="auto">
          <a:xfrm>
            <a:off x="611560" y="1574355"/>
            <a:ext cx="8153400" cy="651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1"/>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kern="1200">
                <a:solidFill>
                  <a:schemeClr val="bg1"/>
                </a:solidFill>
                <a:latin typeface="+mj-lt"/>
                <a:ea typeface="+mj-ea"/>
                <a:cs typeface="+mj-cs"/>
              </a:defRPr>
            </a:lvl1pPr>
            <a:lvl2pPr algn="l" rtl="0" eaLnBrk="1" fontAlgn="base" hangingPunct="1">
              <a:spcBef>
                <a:spcPct val="0"/>
              </a:spcBef>
              <a:spcAft>
                <a:spcPct val="0"/>
              </a:spcAft>
              <a:defRPr sz="4400">
                <a:solidFill>
                  <a:schemeClr val="hlink"/>
                </a:solidFill>
                <a:latin typeface="Microsoft Sans Serif" panose="020B0604020202020204" pitchFamily="34" charset="0"/>
              </a:defRPr>
            </a:lvl2pPr>
            <a:lvl3pPr algn="l" rtl="0" eaLnBrk="1" fontAlgn="base" hangingPunct="1">
              <a:spcBef>
                <a:spcPct val="0"/>
              </a:spcBef>
              <a:spcAft>
                <a:spcPct val="0"/>
              </a:spcAft>
              <a:defRPr sz="4400">
                <a:solidFill>
                  <a:schemeClr val="hlink"/>
                </a:solidFill>
                <a:latin typeface="Microsoft Sans Serif" panose="020B0604020202020204" pitchFamily="34" charset="0"/>
              </a:defRPr>
            </a:lvl3pPr>
            <a:lvl4pPr algn="l" rtl="0" eaLnBrk="1" fontAlgn="base" hangingPunct="1">
              <a:spcBef>
                <a:spcPct val="0"/>
              </a:spcBef>
              <a:spcAft>
                <a:spcPct val="0"/>
              </a:spcAft>
              <a:defRPr sz="4400">
                <a:solidFill>
                  <a:schemeClr val="hlink"/>
                </a:solidFill>
                <a:latin typeface="Microsoft Sans Serif" panose="020B0604020202020204" pitchFamily="34" charset="0"/>
              </a:defRPr>
            </a:lvl4pPr>
            <a:lvl5pPr algn="l" rtl="0" eaLnBrk="1" fontAlgn="base" hangingPunct="1">
              <a:spcBef>
                <a:spcPct val="0"/>
              </a:spcBef>
              <a:spcAft>
                <a:spcPct val="0"/>
              </a:spcAft>
              <a:defRPr sz="4400">
                <a:solidFill>
                  <a:schemeClr val="hlink"/>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hlink"/>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hlink"/>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hlink"/>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hlink"/>
                </a:solidFill>
                <a:latin typeface="Microsoft Sans Serif" panose="020B0604020202020204" pitchFamily="34" charset="0"/>
              </a:defRPr>
            </a:lvl9pPr>
          </a:lstStyle>
          <a:p>
            <a:pPr>
              <a:lnSpc>
                <a:spcPct val="107000"/>
              </a:lnSpc>
              <a:spcAft>
                <a:spcPts val="800"/>
              </a:spcAft>
            </a:pPr>
            <a:r>
              <a:rPr lang="tr-TR" altLang="tr-TR" dirty="0">
                <a:solidFill>
                  <a:srgbClr val="FF00FF"/>
                </a:solidFill>
              </a:rPr>
              <a:t>KATILARIN  SIMULASYONU</a:t>
            </a:r>
            <a:endParaRPr lang="en-US" altLang="tr-TR" dirty="0"/>
          </a:p>
        </p:txBody>
      </p:sp>
      <p:pic>
        <p:nvPicPr>
          <p:cNvPr id="7" name="Resim 6">
            <a:extLst>
              <a:ext uri="{FF2B5EF4-FFF2-40B4-BE49-F238E27FC236}">
                <a16:creationId xmlns:a16="http://schemas.microsoft.com/office/drawing/2014/main" id="{4AE166F7-E84F-E45A-1756-60ECA6484E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200" y="4810273"/>
            <a:ext cx="1787637" cy="1889616"/>
          </a:xfrm>
          <a:prstGeom prst="rect">
            <a:avLst/>
          </a:prstGeom>
        </p:spPr>
      </p:pic>
      <p:sp>
        <p:nvSpPr>
          <p:cNvPr id="8" name="Metin kutusu 7">
            <a:extLst>
              <a:ext uri="{FF2B5EF4-FFF2-40B4-BE49-F238E27FC236}">
                <a16:creationId xmlns:a16="http://schemas.microsoft.com/office/drawing/2014/main" id="{F7F7703E-13F1-08D6-9CED-244DB7E7AF46}"/>
              </a:ext>
            </a:extLst>
          </p:cNvPr>
          <p:cNvSpPr txBox="1"/>
          <p:nvPr/>
        </p:nvSpPr>
        <p:spPr>
          <a:xfrm>
            <a:off x="-306310" y="4509120"/>
            <a:ext cx="4604656" cy="461665"/>
          </a:xfrm>
          <a:prstGeom prst="rect">
            <a:avLst/>
          </a:prstGeom>
          <a:noFill/>
        </p:spPr>
        <p:txBody>
          <a:bodyPr wrap="square">
            <a:spAutoFit/>
          </a:bodyPr>
          <a:lstStyle/>
          <a:p>
            <a:r>
              <a:rPr lang="tr-TR" sz="2400" dirty="0">
                <a:solidFill>
                  <a:srgbClr val="000000"/>
                </a:solidFill>
                <a:latin typeface="Calibri" panose="020F0502020204030204" pitchFamily="34" charset="0"/>
                <a:cs typeface="Calibri" panose="020F0502020204030204" pitchFamily="34" charset="0"/>
              </a:rPr>
              <a:t>10.Hafta</a:t>
            </a:r>
            <a:endParaRPr lang="tr-TR" dirty="0"/>
          </a:p>
        </p:txBody>
      </p:sp>
      <p:pic>
        <p:nvPicPr>
          <p:cNvPr id="9" name="Resim 8">
            <a:extLst>
              <a:ext uri="{FF2B5EF4-FFF2-40B4-BE49-F238E27FC236}">
                <a16:creationId xmlns:a16="http://schemas.microsoft.com/office/drawing/2014/main" id="{1B35B0C4-4BC7-3047-8937-FABE36920F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3888" y="115334"/>
            <a:ext cx="1572432" cy="151346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373534" y="1551563"/>
            <a:ext cx="8658708" cy="307777"/>
          </a:xfrm>
          <a:prstGeom prst="rect">
            <a:avLst/>
          </a:prstGeom>
          <a:noFill/>
        </p:spPr>
        <p:txBody>
          <a:bodyPr wrap="square">
            <a:spAutoFit/>
          </a:bodyPr>
          <a:lstStyle/>
          <a:p>
            <a:pPr marL="273050" indent="-273050" algn="l"/>
            <a:r>
              <a:rPr lang="tr-TR" sz="1400" dirty="0"/>
              <a:t>6-</a:t>
            </a:r>
          </a:p>
        </p:txBody>
      </p:sp>
      <p:sp>
        <p:nvSpPr>
          <p:cNvPr id="10" name="Rectangle 2">
            <a:extLst>
              <a:ext uri="{FF2B5EF4-FFF2-40B4-BE49-F238E27FC236}">
                <a16:creationId xmlns:a16="http://schemas.microsoft.com/office/drawing/2014/main" id="{53FE6F30-5994-1D99-2F0D-D9F494693DDF}"/>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Katıların </a:t>
            </a:r>
            <a:r>
              <a:rPr lang="tr-TR" altLang="tr-TR" sz="2800" dirty="0" err="1">
                <a:solidFill>
                  <a:schemeClr val="tx1">
                    <a:lumMod val="50000"/>
                  </a:schemeClr>
                </a:solidFill>
              </a:rPr>
              <a:t>Simulasyonu</a:t>
            </a:r>
            <a:endParaRPr lang="en-US" altLang="tr-TR" sz="2800" dirty="0">
              <a:solidFill>
                <a:schemeClr val="tx1">
                  <a:lumMod val="50000"/>
                </a:schemeClr>
              </a:solidFill>
            </a:endParaRPr>
          </a:p>
        </p:txBody>
      </p:sp>
      <p:pic>
        <p:nvPicPr>
          <p:cNvPr id="6" name="Resim 5">
            <a:extLst>
              <a:ext uri="{FF2B5EF4-FFF2-40B4-BE49-F238E27FC236}">
                <a16:creationId xmlns:a16="http://schemas.microsoft.com/office/drawing/2014/main" id="{2F5C4BB7-770F-401C-7353-9735CB6FE7B8}"/>
              </a:ext>
            </a:extLst>
          </p:cNvPr>
          <p:cNvPicPr>
            <a:picLocks noChangeAspect="1"/>
          </p:cNvPicPr>
          <p:nvPr/>
        </p:nvPicPr>
        <p:blipFill>
          <a:blip r:embed="rId4"/>
          <a:stretch>
            <a:fillRect/>
          </a:stretch>
        </p:blipFill>
        <p:spPr>
          <a:xfrm>
            <a:off x="827584" y="2204864"/>
            <a:ext cx="6883184" cy="3871791"/>
          </a:xfrm>
          <a:prstGeom prst="rect">
            <a:avLst/>
          </a:prstGeom>
        </p:spPr>
      </p:pic>
    </p:spTree>
    <p:extLst>
      <p:ext uri="{BB962C8B-B14F-4D97-AF65-F5344CB8AC3E}">
        <p14:creationId xmlns:p14="http://schemas.microsoft.com/office/powerpoint/2010/main" val="3392922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3F5138F6-1E97-4DDC-BDE6-1030E3A171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0" y="2139129"/>
            <a:ext cx="3918215" cy="4141738"/>
          </a:xfrm>
          <a:prstGeom prst="rect">
            <a:avLst/>
          </a:prstGeom>
        </p:spPr>
      </p:pic>
      <p:pic>
        <p:nvPicPr>
          <p:cNvPr id="2" name="Resim 1">
            <a:extLst>
              <a:ext uri="{FF2B5EF4-FFF2-40B4-BE49-F238E27FC236}">
                <a16:creationId xmlns:a16="http://schemas.microsoft.com/office/drawing/2014/main" id="{BE621A6E-DA5F-54A7-610F-F11E162E61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5" name="Rectangle 2">
            <a:extLst>
              <a:ext uri="{FF2B5EF4-FFF2-40B4-BE49-F238E27FC236}">
                <a16:creationId xmlns:a16="http://schemas.microsoft.com/office/drawing/2014/main" id="{03B58CC6-DE36-EB29-501E-F05BBC8724B8}"/>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Katıların </a:t>
            </a:r>
            <a:r>
              <a:rPr lang="tr-TR" altLang="tr-TR" sz="2800" dirty="0" err="1">
                <a:solidFill>
                  <a:schemeClr val="tx1">
                    <a:lumMod val="50000"/>
                  </a:schemeClr>
                </a:solidFill>
              </a:rPr>
              <a:t>Simulasyonu</a:t>
            </a:r>
            <a:endParaRPr lang="en-US" altLang="tr-TR" sz="2800" dirty="0">
              <a:solidFill>
                <a:schemeClr val="tx1">
                  <a:lumMod val="50000"/>
                </a:schemeClr>
              </a:solidFill>
            </a:endParaRPr>
          </a:p>
        </p:txBody>
      </p:sp>
    </p:spTree>
    <p:extLst>
      <p:ext uri="{BB962C8B-B14F-4D97-AF65-F5344CB8AC3E}">
        <p14:creationId xmlns:p14="http://schemas.microsoft.com/office/powerpoint/2010/main" val="2701729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242646" y="1772816"/>
            <a:ext cx="8658708" cy="2031325"/>
          </a:xfrm>
          <a:prstGeom prst="rect">
            <a:avLst/>
          </a:prstGeom>
          <a:noFill/>
        </p:spPr>
        <p:txBody>
          <a:bodyPr wrap="square">
            <a:spAutoFit/>
          </a:bodyPr>
          <a:lstStyle/>
          <a:p>
            <a:pPr algn="l"/>
            <a:r>
              <a:rPr lang="en-US" sz="1400" b="1" u="sng" dirty="0"/>
              <a:t>3.3.</a:t>
            </a:r>
            <a:r>
              <a:rPr lang="tr-TR" sz="1400" b="1" u="sng" dirty="0"/>
              <a:t>2</a:t>
            </a:r>
            <a:r>
              <a:rPr lang="en-US" sz="1400" b="1" u="sng" dirty="0"/>
              <a:t>. </a:t>
            </a:r>
            <a:r>
              <a:rPr lang="tr-TR" sz="1400" b="1" u="sng" dirty="0" err="1"/>
              <a:t>Simulasyon</a:t>
            </a:r>
            <a:r>
              <a:rPr lang="tr-TR" sz="1400" dirty="0"/>
              <a:t>	</a:t>
            </a:r>
          </a:p>
          <a:p>
            <a:pPr algn="l"/>
            <a:r>
              <a:rPr lang="tr-TR" sz="1400" dirty="0"/>
              <a:t>Simülasyon gerçek hayattaki olayların bilgisayar ortamına aktarılması olayıdır. Program bünyesin de bulunan simülasyon komutları ile montajı oluşturan parçaların, montaj organlarının ve montajın analizleri alınabilir. </a:t>
            </a:r>
          </a:p>
          <a:p>
            <a:pPr algn="l"/>
            <a:r>
              <a:rPr lang="tr-TR" sz="1400" dirty="0"/>
              <a:t>	Simülasyon komutlarının en büyük avantajı ürün performansının ve ömrünün önceden tahmin </a:t>
            </a:r>
          </a:p>
          <a:p>
            <a:pPr algn="l"/>
            <a:r>
              <a:rPr lang="tr-TR" sz="1400" dirty="0"/>
              <a:t>edilmesidir. Bunun sayesinde tasarımlarda gereksiz maliyetlerden kaçınılmış olur. </a:t>
            </a:r>
          </a:p>
          <a:p>
            <a:pPr algn="l"/>
            <a:r>
              <a:rPr lang="tr-TR" sz="1400" dirty="0"/>
              <a:t>	Tasarımı yapılmış bir parça/parçalar için simülasyon bölümüne geçildiğinde açılan pencerede bulunan analiz yöntemlerinden biri seçilir Görsel de ve </a:t>
            </a:r>
            <a:r>
              <a:rPr lang="tr-TR" sz="1400" dirty="0" err="1"/>
              <a:t>Create</a:t>
            </a:r>
            <a:r>
              <a:rPr lang="tr-TR" sz="1400" dirty="0"/>
              <a:t> </a:t>
            </a:r>
            <a:r>
              <a:rPr lang="tr-TR" sz="1400" dirty="0" err="1"/>
              <a:t>Study</a:t>
            </a:r>
            <a:r>
              <a:rPr lang="tr-TR" sz="1400" dirty="0"/>
              <a:t> butonuna farenin sol tuşu ile basılıp </a:t>
            </a:r>
          </a:p>
          <a:p>
            <a:pPr algn="l"/>
            <a:r>
              <a:rPr lang="tr-TR" sz="1400" dirty="0"/>
              <a:t>onaylanır. </a:t>
            </a:r>
          </a:p>
        </p:txBody>
      </p:sp>
      <p:sp>
        <p:nvSpPr>
          <p:cNvPr id="10" name="Rectangle 2">
            <a:extLst>
              <a:ext uri="{FF2B5EF4-FFF2-40B4-BE49-F238E27FC236}">
                <a16:creationId xmlns:a16="http://schemas.microsoft.com/office/drawing/2014/main" id="{53FE6F30-5994-1D99-2F0D-D9F494693DDF}"/>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Katıların </a:t>
            </a:r>
            <a:r>
              <a:rPr lang="tr-TR" altLang="tr-TR" sz="2800" dirty="0" err="1">
                <a:solidFill>
                  <a:schemeClr val="tx1">
                    <a:lumMod val="50000"/>
                  </a:schemeClr>
                </a:solidFill>
              </a:rPr>
              <a:t>Simulasyonu</a:t>
            </a:r>
            <a:r>
              <a:rPr lang="tr-TR" altLang="tr-TR" sz="2800" dirty="0">
                <a:solidFill>
                  <a:schemeClr val="tx1">
                    <a:lumMod val="50000"/>
                  </a:schemeClr>
                </a:solidFill>
              </a:rPr>
              <a:t> </a:t>
            </a:r>
            <a:endParaRPr lang="en-US" altLang="tr-TR" sz="2800" dirty="0">
              <a:solidFill>
                <a:schemeClr val="tx1">
                  <a:lumMod val="50000"/>
                </a:schemeClr>
              </a:solidFill>
            </a:endParaRPr>
          </a:p>
        </p:txBody>
      </p:sp>
      <p:pic>
        <p:nvPicPr>
          <p:cNvPr id="4" name="Resim 3">
            <a:extLst>
              <a:ext uri="{FF2B5EF4-FFF2-40B4-BE49-F238E27FC236}">
                <a16:creationId xmlns:a16="http://schemas.microsoft.com/office/drawing/2014/main" id="{EE4A012D-EDC8-412F-5D56-5BE1F696CAD9}"/>
              </a:ext>
            </a:extLst>
          </p:cNvPr>
          <p:cNvPicPr>
            <a:picLocks noChangeAspect="1"/>
          </p:cNvPicPr>
          <p:nvPr/>
        </p:nvPicPr>
        <p:blipFill rotWithShape="1">
          <a:blip r:embed="rId4"/>
          <a:srcRect l="29525" t="30400" r="22438" b="19200"/>
          <a:stretch/>
        </p:blipFill>
        <p:spPr>
          <a:xfrm>
            <a:off x="2051719" y="3781836"/>
            <a:ext cx="5014761" cy="2959531"/>
          </a:xfrm>
          <a:prstGeom prst="rect">
            <a:avLst/>
          </a:prstGeom>
        </p:spPr>
      </p:pic>
    </p:spTree>
    <p:extLst>
      <p:ext uri="{BB962C8B-B14F-4D97-AF65-F5344CB8AC3E}">
        <p14:creationId xmlns:p14="http://schemas.microsoft.com/office/powerpoint/2010/main" val="2911198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373534" y="1551563"/>
            <a:ext cx="8658708" cy="2492990"/>
          </a:xfrm>
          <a:prstGeom prst="rect">
            <a:avLst/>
          </a:prstGeom>
          <a:noFill/>
        </p:spPr>
        <p:txBody>
          <a:bodyPr wrap="square">
            <a:spAutoFit/>
          </a:bodyPr>
          <a:lstStyle/>
          <a:p>
            <a:pPr algn="l"/>
            <a:r>
              <a:rPr lang="tr-TR" sz="1400" dirty="0"/>
              <a:t>	</a:t>
            </a:r>
          </a:p>
          <a:p>
            <a:pPr algn="l"/>
            <a:r>
              <a:rPr lang="tr-TR" sz="1400" dirty="0"/>
              <a:t> </a:t>
            </a:r>
            <a:r>
              <a:rPr lang="tr-TR" sz="1600" b="1" u="sng" dirty="0"/>
              <a:t>Program bünyesinde bulunan simülasyon komutları şunlardır:</a:t>
            </a:r>
          </a:p>
          <a:p>
            <a:pPr marL="273050" indent="-98425" algn="l"/>
            <a:r>
              <a:rPr lang="tr-TR" sz="1400" dirty="0"/>
              <a:t> 1) </a:t>
            </a:r>
            <a:r>
              <a:rPr lang="tr-TR" sz="1400" dirty="0" err="1"/>
              <a:t>Static</a:t>
            </a:r>
            <a:r>
              <a:rPr lang="tr-TR" sz="1400" dirty="0"/>
              <a:t> </a:t>
            </a:r>
            <a:r>
              <a:rPr lang="tr-TR" sz="1400" dirty="0" err="1"/>
              <a:t>Stress</a:t>
            </a:r>
            <a:r>
              <a:rPr lang="tr-TR" sz="1400" dirty="0"/>
              <a:t> Analysis: Statik Gerilme Analizi</a:t>
            </a:r>
          </a:p>
          <a:p>
            <a:pPr marL="273050" indent="-98425" algn="l"/>
            <a:r>
              <a:rPr lang="tr-TR" sz="1400" dirty="0"/>
              <a:t> 2) Modal </a:t>
            </a:r>
            <a:r>
              <a:rPr lang="tr-TR" sz="1400" dirty="0" err="1"/>
              <a:t>Frequencies</a:t>
            </a:r>
            <a:r>
              <a:rPr lang="tr-TR" sz="1400" dirty="0"/>
              <a:t> Analysis: Frekans Analizi</a:t>
            </a:r>
          </a:p>
          <a:p>
            <a:pPr marL="273050" indent="-98425" algn="l"/>
            <a:r>
              <a:rPr lang="tr-TR" sz="1400" dirty="0"/>
              <a:t> 3) </a:t>
            </a:r>
            <a:r>
              <a:rPr lang="tr-TR" sz="1400" dirty="0" err="1"/>
              <a:t>Structural</a:t>
            </a:r>
            <a:r>
              <a:rPr lang="tr-TR" sz="1400" dirty="0"/>
              <a:t> </a:t>
            </a:r>
            <a:r>
              <a:rPr lang="tr-TR" sz="1400" dirty="0" err="1"/>
              <a:t>Buckling</a:t>
            </a:r>
            <a:r>
              <a:rPr lang="tr-TR" sz="1400" dirty="0"/>
              <a:t> Analysis: Yapısal Burkulma Analizi</a:t>
            </a:r>
          </a:p>
          <a:p>
            <a:pPr marL="273050" indent="-98425" algn="l"/>
            <a:r>
              <a:rPr lang="tr-TR" sz="1400" dirty="0"/>
              <a:t> 4) </a:t>
            </a:r>
            <a:r>
              <a:rPr lang="tr-TR" sz="1400" dirty="0" err="1"/>
              <a:t>Thermal</a:t>
            </a:r>
            <a:r>
              <a:rPr lang="tr-TR" sz="1400" dirty="0"/>
              <a:t> Analysis: Termal Analiz</a:t>
            </a:r>
          </a:p>
          <a:p>
            <a:pPr marL="273050" indent="-98425" algn="l"/>
            <a:r>
              <a:rPr lang="tr-TR" sz="1400" dirty="0"/>
              <a:t> 5) </a:t>
            </a:r>
            <a:r>
              <a:rPr lang="tr-TR" sz="1400" dirty="0" err="1"/>
              <a:t>Thermal</a:t>
            </a:r>
            <a:r>
              <a:rPr lang="tr-TR" sz="1400" dirty="0"/>
              <a:t> </a:t>
            </a:r>
            <a:r>
              <a:rPr lang="tr-TR" sz="1400" dirty="0" err="1"/>
              <a:t>Stress</a:t>
            </a:r>
            <a:r>
              <a:rPr lang="tr-TR" sz="1400" dirty="0"/>
              <a:t> Analysis: Isıl Gerilme Analizi</a:t>
            </a:r>
          </a:p>
          <a:p>
            <a:pPr marL="273050" indent="-98425" algn="l"/>
            <a:r>
              <a:rPr lang="tr-TR" sz="1400" dirty="0"/>
              <a:t> 6) </a:t>
            </a:r>
            <a:r>
              <a:rPr lang="tr-TR" sz="1400" dirty="0" err="1"/>
              <a:t>Shape</a:t>
            </a:r>
            <a:r>
              <a:rPr lang="tr-TR" sz="1400" dirty="0"/>
              <a:t> </a:t>
            </a:r>
            <a:r>
              <a:rPr lang="tr-TR" sz="1400" dirty="0" err="1"/>
              <a:t>Optimization</a:t>
            </a:r>
            <a:r>
              <a:rPr lang="tr-TR" sz="1400" dirty="0"/>
              <a:t>: Fotoğraf Optimizasyonu</a:t>
            </a:r>
          </a:p>
          <a:p>
            <a:pPr algn="l"/>
            <a:r>
              <a:rPr lang="tr-TR" sz="1400" dirty="0"/>
              <a:t> Makine teknolojisi alanında genel olarak </a:t>
            </a:r>
            <a:r>
              <a:rPr lang="tr-TR" sz="1400" dirty="0" err="1"/>
              <a:t>Static</a:t>
            </a:r>
            <a:r>
              <a:rPr lang="tr-TR" sz="1400" dirty="0"/>
              <a:t> </a:t>
            </a:r>
            <a:r>
              <a:rPr lang="tr-TR" sz="1400" dirty="0" err="1"/>
              <a:t>Stress</a:t>
            </a:r>
            <a:r>
              <a:rPr lang="tr-TR" sz="1400" dirty="0"/>
              <a:t> Analysis (Statik Gerilim Analizi) yöntemi kullanılmaktadır. Mekanik parçalar üzerine gelen yükler sonucunda farklı gerilim analizleri yapılıp boyutlandırmalardaki yeterlilik kontrol edilebilir.</a:t>
            </a:r>
          </a:p>
        </p:txBody>
      </p:sp>
      <p:sp>
        <p:nvSpPr>
          <p:cNvPr id="10" name="Rectangle 2">
            <a:extLst>
              <a:ext uri="{FF2B5EF4-FFF2-40B4-BE49-F238E27FC236}">
                <a16:creationId xmlns:a16="http://schemas.microsoft.com/office/drawing/2014/main" id="{53FE6F30-5994-1D99-2F0D-D9F494693DDF}"/>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Katıların </a:t>
            </a:r>
            <a:r>
              <a:rPr lang="tr-TR" altLang="tr-TR" sz="2800" dirty="0" err="1">
                <a:solidFill>
                  <a:schemeClr val="tx1">
                    <a:lumMod val="50000"/>
                  </a:schemeClr>
                </a:solidFill>
              </a:rPr>
              <a:t>Simulasyonu</a:t>
            </a:r>
            <a:endParaRPr lang="en-US" altLang="tr-TR" sz="2800" dirty="0">
              <a:solidFill>
                <a:schemeClr val="tx1">
                  <a:lumMod val="50000"/>
                </a:schemeClr>
              </a:solidFill>
            </a:endParaRPr>
          </a:p>
        </p:txBody>
      </p:sp>
    </p:spTree>
    <p:extLst>
      <p:ext uri="{BB962C8B-B14F-4D97-AF65-F5344CB8AC3E}">
        <p14:creationId xmlns:p14="http://schemas.microsoft.com/office/powerpoint/2010/main" val="2065184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10" name="Rectangle 2">
            <a:extLst>
              <a:ext uri="{FF2B5EF4-FFF2-40B4-BE49-F238E27FC236}">
                <a16:creationId xmlns:a16="http://schemas.microsoft.com/office/drawing/2014/main" id="{53FE6F30-5994-1D99-2F0D-D9F494693DDF}"/>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Katıların </a:t>
            </a:r>
            <a:r>
              <a:rPr lang="tr-TR" altLang="tr-TR" sz="2800" dirty="0" err="1">
                <a:solidFill>
                  <a:schemeClr val="tx1">
                    <a:lumMod val="50000"/>
                  </a:schemeClr>
                </a:solidFill>
              </a:rPr>
              <a:t>Simulasyonu</a:t>
            </a:r>
            <a:endParaRPr lang="en-US" altLang="tr-TR" sz="2800" dirty="0">
              <a:solidFill>
                <a:schemeClr val="tx1">
                  <a:lumMod val="50000"/>
                </a:schemeClr>
              </a:solidFill>
            </a:endParaRPr>
          </a:p>
        </p:txBody>
      </p:sp>
      <p:pic>
        <p:nvPicPr>
          <p:cNvPr id="9" name="Resim 8">
            <a:extLst>
              <a:ext uri="{FF2B5EF4-FFF2-40B4-BE49-F238E27FC236}">
                <a16:creationId xmlns:a16="http://schemas.microsoft.com/office/drawing/2014/main" id="{17AFE91F-7582-212F-969F-8879CE1AEB19}"/>
              </a:ext>
            </a:extLst>
          </p:cNvPr>
          <p:cNvPicPr>
            <a:picLocks noChangeAspect="1"/>
          </p:cNvPicPr>
          <p:nvPr/>
        </p:nvPicPr>
        <p:blipFill rotWithShape="1">
          <a:blip r:embed="rId4"/>
          <a:srcRect l="31100" t="44400" r="21650" b="29000"/>
          <a:stretch/>
        </p:blipFill>
        <p:spPr>
          <a:xfrm>
            <a:off x="395536" y="2636912"/>
            <a:ext cx="7920880" cy="2508279"/>
          </a:xfrm>
          <a:prstGeom prst="rect">
            <a:avLst/>
          </a:prstGeom>
        </p:spPr>
      </p:pic>
    </p:spTree>
    <p:extLst>
      <p:ext uri="{BB962C8B-B14F-4D97-AF65-F5344CB8AC3E}">
        <p14:creationId xmlns:p14="http://schemas.microsoft.com/office/powerpoint/2010/main" val="4114771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373534" y="1551563"/>
            <a:ext cx="8658708" cy="4247317"/>
          </a:xfrm>
          <a:prstGeom prst="rect">
            <a:avLst/>
          </a:prstGeom>
          <a:noFill/>
        </p:spPr>
        <p:txBody>
          <a:bodyPr wrap="square">
            <a:spAutoFit/>
          </a:bodyPr>
          <a:lstStyle/>
          <a:p>
            <a:pPr algn="l"/>
            <a:r>
              <a:rPr lang="tr-TR" sz="1800" b="1" u="sng" dirty="0"/>
              <a:t>Simülasyon oluşturma işlem basamakları:</a:t>
            </a:r>
          </a:p>
          <a:p>
            <a:pPr marL="273050" indent="-273050" algn="l"/>
            <a:r>
              <a:rPr lang="tr-TR" sz="1400" b="1" dirty="0"/>
              <a:t> 1) STUDY: </a:t>
            </a:r>
            <a:r>
              <a:rPr lang="tr-TR" sz="1400" dirty="0"/>
              <a:t>Mevcut simülasyonun farklı olarak başka bir simülasyon eklemek için kullanılan bölümdür. Her simülasyon soy ağacında ayrı ayrı görüntülenir.</a:t>
            </a:r>
          </a:p>
          <a:p>
            <a:pPr marL="273050" indent="-273050" algn="l"/>
            <a:r>
              <a:rPr lang="tr-TR" sz="1400" b="1" dirty="0"/>
              <a:t> 2) MATERIAL: </a:t>
            </a:r>
            <a:r>
              <a:rPr lang="tr-TR" sz="1400" dirty="0"/>
              <a:t>Parçalara tasarım ortamında otomatik olarak </a:t>
            </a:r>
            <a:r>
              <a:rPr lang="tr-TR" sz="1400" dirty="0" err="1"/>
              <a:t>Stell</a:t>
            </a:r>
            <a:r>
              <a:rPr lang="tr-TR" sz="1400" dirty="0"/>
              <a:t> malzeme tipi atanır. İstenirse bu  bölüm yardımı ile malzeme tipleri buradan da değiştirilebilir. </a:t>
            </a:r>
          </a:p>
          <a:p>
            <a:pPr marL="273050" indent="-273050" algn="l"/>
            <a:r>
              <a:rPr lang="tr-TR" sz="1400" b="1" dirty="0"/>
              <a:t>3) CONSTRAINTS: </a:t>
            </a:r>
            <a:r>
              <a:rPr lang="tr-TR" sz="1400" dirty="0"/>
              <a:t>Parçanın sabitlenecek yüzeyinin belirlenmesi bu bölüm yardımı ile yapılır. Sabitlenmiş yüzey birden fazla olabilir. </a:t>
            </a:r>
          </a:p>
          <a:p>
            <a:pPr marL="273050" indent="-273050" algn="l"/>
            <a:r>
              <a:rPr lang="tr-TR" sz="1400" b="1" dirty="0"/>
              <a:t>4) LOADS: </a:t>
            </a:r>
            <a:r>
              <a:rPr lang="tr-TR" sz="1400" dirty="0"/>
              <a:t>Parça/parçalar üzerine gelecek yükler bu bölümde belirlenir. Yüklerin miktarı ve birim  tipinin belirlendiği bu bölüm yardımı ile birden fazla yüzeye yük eklemesi yapılabilir. </a:t>
            </a:r>
          </a:p>
          <a:p>
            <a:pPr marL="273050" indent="-273050" algn="l"/>
            <a:r>
              <a:rPr lang="tr-TR" sz="1400" b="1" dirty="0"/>
              <a:t>5) CONTACTS: </a:t>
            </a:r>
            <a:r>
              <a:rPr lang="tr-TR" sz="1400" dirty="0"/>
              <a:t>Birden çok parçadan oluşan simülasyon uygulamaları için bağlantı noktalarının belirlendiği bölümdür.</a:t>
            </a:r>
          </a:p>
          <a:p>
            <a:pPr marL="273050" indent="-273050" algn="l"/>
            <a:r>
              <a:rPr lang="tr-TR" sz="1400" b="1" dirty="0"/>
              <a:t> 6) MANAGE: </a:t>
            </a:r>
            <a:r>
              <a:rPr lang="tr-TR" sz="1400" dirty="0"/>
              <a:t>Simülasyon ayarları bu bölüm yardımı ile yapılır. Gerçeğe yakın simülasyon sonuçları  almak için parçacık değerlerinin küçültülmesi gerekir. Fakat bu da bilgisayarın performansını düşürür. </a:t>
            </a:r>
          </a:p>
          <a:p>
            <a:pPr marL="273050" indent="-273050" algn="l"/>
            <a:r>
              <a:rPr lang="tr-TR" sz="1400" b="1" dirty="0"/>
              <a:t> 7) SOLVE</a:t>
            </a:r>
            <a:r>
              <a:rPr lang="tr-TR" sz="1400" dirty="0"/>
              <a:t>: Analiz sonucunun denetimi doğruluğunun denetiminin yapıldığı bölümdür.</a:t>
            </a:r>
          </a:p>
          <a:p>
            <a:pPr marL="273050" indent="-273050" algn="l"/>
            <a:r>
              <a:rPr lang="tr-TR" sz="1400" dirty="0"/>
              <a:t> </a:t>
            </a:r>
            <a:r>
              <a:rPr lang="tr-TR" sz="1400" b="1" dirty="0"/>
              <a:t>8) ANSYS: </a:t>
            </a:r>
            <a:r>
              <a:rPr lang="tr-TR" sz="1400" dirty="0"/>
              <a:t>Analiz sonuçlarının bulut ortamında ya da dijital hafızaya kaydederek paylaşıldığı bölümdür.</a:t>
            </a:r>
          </a:p>
          <a:p>
            <a:pPr marL="273050" indent="-273050" algn="l"/>
            <a:r>
              <a:rPr lang="tr-TR" sz="1400" b="1" dirty="0"/>
              <a:t> 9) RESULTS: </a:t>
            </a:r>
            <a:r>
              <a:rPr lang="tr-TR" sz="1400" dirty="0"/>
              <a:t>Simülasyon sonuçlarının görüntülenmesi denetimi bu bölümde yapılır. Basit ve birkaç parça için simülasyon yapmak kolay olmasına karşın karmaşık parçaların simülasyonunun yapılması bilgisayar performansını düşürür ve doğru sonuçlar alınmasını engeller. Bu bakımdan mümkün olduğu kadar montajları gruplara ayırarak simülasyon yapılması tavsiye edilir. </a:t>
            </a:r>
          </a:p>
        </p:txBody>
      </p:sp>
      <p:sp>
        <p:nvSpPr>
          <p:cNvPr id="10" name="Rectangle 2">
            <a:extLst>
              <a:ext uri="{FF2B5EF4-FFF2-40B4-BE49-F238E27FC236}">
                <a16:creationId xmlns:a16="http://schemas.microsoft.com/office/drawing/2014/main" id="{53FE6F30-5994-1D99-2F0D-D9F494693DDF}"/>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Katıların </a:t>
            </a:r>
            <a:r>
              <a:rPr lang="tr-TR" altLang="tr-TR" sz="2800" dirty="0" err="1">
                <a:solidFill>
                  <a:schemeClr val="tx1">
                    <a:lumMod val="50000"/>
                  </a:schemeClr>
                </a:solidFill>
              </a:rPr>
              <a:t>Simulasyonu</a:t>
            </a:r>
            <a:endParaRPr lang="en-US" altLang="tr-TR" sz="2800" dirty="0">
              <a:solidFill>
                <a:schemeClr val="tx1">
                  <a:lumMod val="50000"/>
                </a:schemeClr>
              </a:solidFill>
            </a:endParaRPr>
          </a:p>
        </p:txBody>
      </p:sp>
    </p:spTree>
    <p:extLst>
      <p:ext uri="{BB962C8B-B14F-4D97-AF65-F5344CB8AC3E}">
        <p14:creationId xmlns:p14="http://schemas.microsoft.com/office/powerpoint/2010/main" val="1615655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373534" y="1551563"/>
            <a:ext cx="8658708" cy="307777"/>
          </a:xfrm>
          <a:prstGeom prst="rect">
            <a:avLst/>
          </a:prstGeom>
          <a:noFill/>
        </p:spPr>
        <p:txBody>
          <a:bodyPr wrap="square">
            <a:spAutoFit/>
          </a:bodyPr>
          <a:lstStyle/>
          <a:p>
            <a:pPr marL="273050" indent="-273050" algn="l"/>
            <a:r>
              <a:rPr lang="tr-TR" sz="1400" dirty="0"/>
              <a:t>3-</a:t>
            </a:r>
          </a:p>
        </p:txBody>
      </p:sp>
      <p:sp>
        <p:nvSpPr>
          <p:cNvPr id="10" name="Rectangle 2">
            <a:extLst>
              <a:ext uri="{FF2B5EF4-FFF2-40B4-BE49-F238E27FC236}">
                <a16:creationId xmlns:a16="http://schemas.microsoft.com/office/drawing/2014/main" id="{53FE6F30-5994-1D99-2F0D-D9F494693DDF}"/>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Katıların </a:t>
            </a:r>
            <a:r>
              <a:rPr lang="tr-TR" altLang="tr-TR" sz="2800" dirty="0" err="1">
                <a:solidFill>
                  <a:schemeClr val="tx1">
                    <a:lumMod val="50000"/>
                  </a:schemeClr>
                </a:solidFill>
              </a:rPr>
              <a:t>Simulasyonu</a:t>
            </a:r>
            <a:endParaRPr lang="en-US" altLang="tr-TR" sz="2800" dirty="0">
              <a:solidFill>
                <a:schemeClr val="tx1">
                  <a:lumMod val="50000"/>
                </a:schemeClr>
              </a:solidFill>
            </a:endParaRPr>
          </a:p>
        </p:txBody>
      </p:sp>
      <p:pic>
        <p:nvPicPr>
          <p:cNvPr id="6" name="Resim 5">
            <a:extLst>
              <a:ext uri="{FF2B5EF4-FFF2-40B4-BE49-F238E27FC236}">
                <a16:creationId xmlns:a16="http://schemas.microsoft.com/office/drawing/2014/main" id="{99C61B4D-7C6C-65FB-DE80-7CFE8B10E58D}"/>
              </a:ext>
            </a:extLst>
          </p:cNvPr>
          <p:cNvPicPr>
            <a:picLocks noChangeAspect="1"/>
          </p:cNvPicPr>
          <p:nvPr/>
        </p:nvPicPr>
        <p:blipFill rotWithShape="1">
          <a:blip r:embed="rId4"/>
          <a:srcRect r="17713" b="16401"/>
          <a:stretch/>
        </p:blipFill>
        <p:spPr>
          <a:xfrm>
            <a:off x="373534" y="1889706"/>
            <a:ext cx="3906138" cy="2232248"/>
          </a:xfrm>
          <a:prstGeom prst="rect">
            <a:avLst/>
          </a:prstGeom>
        </p:spPr>
      </p:pic>
      <p:pic>
        <p:nvPicPr>
          <p:cNvPr id="9" name="Resim 8">
            <a:extLst>
              <a:ext uri="{FF2B5EF4-FFF2-40B4-BE49-F238E27FC236}">
                <a16:creationId xmlns:a16="http://schemas.microsoft.com/office/drawing/2014/main" id="{C4C51F5E-C778-5566-CE60-8B1EEA7C90D3}"/>
              </a:ext>
            </a:extLst>
          </p:cNvPr>
          <p:cNvPicPr>
            <a:picLocks noChangeAspect="1"/>
          </p:cNvPicPr>
          <p:nvPr/>
        </p:nvPicPr>
        <p:blipFill rotWithShape="1">
          <a:blip r:embed="rId5"/>
          <a:srcRect r="24401"/>
          <a:stretch/>
        </p:blipFill>
        <p:spPr>
          <a:xfrm>
            <a:off x="4864330" y="1889706"/>
            <a:ext cx="3456384" cy="2232248"/>
          </a:xfrm>
          <a:prstGeom prst="rect">
            <a:avLst/>
          </a:prstGeom>
        </p:spPr>
      </p:pic>
      <p:pic>
        <p:nvPicPr>
          <p:cNvPr id="12" name="Resim 11">
            <a:extLst>
              <a:ext uri="{FF2B5EF4-FFF2-40B4-BE49-F238E27FC236}">
                <a16:creationId xmlns:a16="http://schemas.microsoft.com/office/drawing/2014/main" id="{CF02E7E9-C407-A88A-8347-D12D6C046497}"/>
              </a:ext>
            </a:extLst>
          </p:cNvPr>
          <p:cNvPicPr>
            <a:picLocks noChangeAspect="1"/>
          </p:cNvPicPr>
          <p:nvPr/>
        </p:nvPicPr>
        <p:blipFill rotWithShape="1">
          <a:blip r:embed="rId6"/>
          <a:srcRect r="18500" b="19482"/>
          <a:stretch/>
        </p:blipFill>
        <p:spPr>
          <a:xfrm>
            <a:off x="2326603" y="4236177"/>
            <a:ext cx="4680949" cy="2601302"/>
          </a:xfrm>
          <a:prstGeom prst="rect">
            <a:avLst/>
          </a:prstGeom>
        </p:spPr>
      </p:pic>
    </p:spTree>
    <p:extLst>
      <p:ext uri="{BB962C8B-B14F-4D97-AF65-F5344CB8AC3E}">
        <p14:creationId xmlns:p14="http://schemas.microsoft.com/office/powerpoint/2010/main" val="1035737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98630" y="2377696"/>
            <a:ext cx="8658708" cy="523220"/>
          </a:xfrm>
          <a:prstGeom prst="rect">
            <a:avLst/>
          </a:prstGeom>
          <a:noFill/>
        </p:spPr>
        <p:txBody>
          <a:bodyPr wrap="square">
            <a:spAutoFit/>
          </a:bodyPr>
          <a:lstStyle/>
          <a:p>
            <a:pPr marL="273050" indent="-273050" algn="l"/>
            <a:r>
              <a:rPr lang="tr-TR" sz="1400" dirty="0"/>
              <a:t>4-</a:t>
            </a:r>
          </a:p>
          <a:p>
            <a:pPr marL="273050" indent="-273050" algn="l"/>
            <a:endParaRPr lang="tr-TR" sz="1400" dirty="0"/>
          </a:p>
        </p:txBody>
      </p:sp>
      <p:sp>
        <p:nvSpPr>
          <p:cNvPr id="10" name="Rectangle 2">
            <a:extLst>
              <a:ext uri="{FF2B5EF4-FFF2-40B4-BE49-F238E27FC236}">
                <a16:creationId xmlns:a16="http://schemas.microsoft.com/office/drawing/2014/main" id="{53FE6F30-5994-1D99-2F0D-D9F494693DDF}"/>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Katıların </a:t>
            </a:r>
            <a:r>
              <a:rPr lang="tr-TR" altLang="tr-TR" sz="2800" dirty="0" err="1">
                <a:solidFill>
                  <a:schemeClr val="tx1">
                    <a:lumMod val="50000"/>
                  </a:schemeClr>
                </a:solidFill>
              </a:rPr>
              <a:t>Simulasyonu</a:t>
            </a:r>
            <a:endParaRPr lang="en-US" altLang="tr-TR" sz="2800" dirty="0">
              <a:solidFill>
                <a:schemeClr val="tx1">
                  <a:lumMod val="50000"/>
                </a:schemeClr>
              </a:solidFill>
            </a:endParaRPr>
          </a:p>
        </p:txBody>
      </p:sp>
      <p:pic>
        <p:nvPicPr>
          <p:cNvPr id="5" name="Resim 4">
            <a:extLst>
              <a:ext uri="{FF2B5EF4-FFF2-40B4-BE49-F238E27FC236}">
                <a16:creationId xmlns:a16="http://schemas.microsoft.com/office/drawing/2014/main" id="{66D4F850-7F1E-9F9B-8B64-F12C5FD37DA1}"/>
              </a:ext>
            </a:extLst>
          </p:cNvPr>
          <p:cNvPicPr>
            <a:picLocks noChangeAspect="1"/>
          </p:cNvPicPr>
          <p:nvPr/>
        </p:nvPicPr>
        <p:blipFill rotWithShape="1">
          <a:blip r:embed="rId4"/>
          <a:srcRect r="32675" b="27600"/>
          <a:stretch/>
        </p:blipFill>
        <p:spPr>
          <a:xfrm>
            <a:off x="179512" y="2905780"/>
            <a:ext cx="3894398" cy="2355726"/>
          </a:xfrm>
          <a:prstGeom prst="rect">
            <a:avLst/>
          </a:prstGeom>
        </p:spPr>
      </p:pic>
      <p:pic>
        <p:nvPicPr>
          <p:cNvPr id="8" name="Resim 7">
            <a:extLst>
              <a:ext uri="{FF2B5EF4-FFF2-40B4-BE49-F238E27FC236}">
                <a16:creationId xmlns:a16="http://schemas.microsoft.com/office/drawing/2014/main" id="{871F85C1-C744-E119-9D54-D49D783A94B1}"/>
              </a:ext>
            </a:extLst>
          </p:cNvPr>
          <p:cNvPicPr>
            <a:picLocks noChangeAspect="1"/>
          </p:cNvPicPr>
          <p:nvPr/>
        </p:nvPicPr>
        <p:blipFill>
          <a:blip r:embed="rId5"/>
          <a:stretch>
            <a:fillRect/>
          </a:stretch>
        </p:blipFill>
        <p:spPr>
          <a:xfrm>
            <a:off x="4427984" y="2900916"/>
            <a:ext cx="4187956" cy="2355726"/>
          </a:xfrm>
          <a:prstGeom prst="rect">
            <a:avLst/>
          </a:prstGeom>
        </p:spPr>
      </p:pic>
    </p:spTree>
    <p:extLst>
      <p:ext uri="{BB962C8B-B14F-4D97-AF65-F5344CB8AC3E}">
        <p14:creationId xmlns:p14="http://schemas.microsoft.com/office/powerpoint/2010/main" val="2812834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373534" y="1551563"/>
            <a:ext cx="8658708" cy="2062103"/>
          </a:xfrm>
          <a:prstGeom prst="rect">
            <a:avLst/>
          </a:prstGeom>
          <a:noFill/>
        </p:spPr>
        <p:txBody>
          <a:bodyPr wrap="square">
            <a:spAutoFit/>
          </a:bodyPr>
          <a:lstStyle/>
          <a:p>
            <a:pPr marL="273050" indent="-273050" algn="l"/>
            <a:r>
              <a:rPr lang="tr-TR" sz="1600" b="1" u="sng" dirty="0"/>
              <a:t>Aşağıda verilen işlem basamaklarını uygulayarak parçanın simülasyonunu oluşturunuz.</a:t>
            </a:r>
          </a:p>
          <a:p>
            <a:pPr marL="273050" indent="-273050" algn="l"/>
            <a:r>
              <a:rPr lang="tr-TR" sz="1400" dirty="0"/>
              <a:t>1) Üst görünüşten çizim düzlemi oluşturarak a’da verilen iki boyutlu şekli çiziniz.</a:t>
            </a:r>
          </a:p>
          <a:p>
            <a:pPr marL="273050" indent="-273050" algn="l"/>
            <a:r>
              <a:rPr lang="tr-TR" sz="1400" dirty="0"/>
              <a:t>2) Çizilmiş olan iki boyutlu kapalı bölgeyi 10 birim yükselterek katılaştırınız (b).</a:t>
            </a:r>
          </a:p>
          <a:p>
            <a:pPr marL="273050" indent="-273050" algn="l"/>
            <a:r>
              <a:rPr lang="tr-TR" sz="1400" dirty="0"/>
              <a:t>3) </a:t>
            </a:r>
            <a:r>
              <a:rPr lang="tr-TR" sz="1400" dirty="0" err="1"/>
              <a:t>Simulation</a:t>
            </a:r>
            <a:r>
              <a:rPr lang="tr-TR" sz="1400" dirty="0"/>
              <a:t> bölümüne geçerek </a:t>
            </a:r>
            <a:r>
              <a:rPr lang="tr-TR" sz="1400" dirty="0" err="1"/>
              <a:t>Static</a:t>
            </a:r>
            <a:r>
              <a:rPr lang="tr-TR" sz="1400" dirty="0"/>
              <a:t> </a:t>
            </a:r>
            <a:r>
              <a:rPr lang="tr-TR" sz="1400" dirty="0" err="1"/>
              <a:t>Stress’i</a:t>
            </a:r>
            <a:r>
              <a:rPr lang="tr-TR" sz="1400" dirty="0"/>
              <a:t> seçiniz.</a:t>
            </a:r>
          </a:p>
          <a:p>
            <a:pPr marL="273050" indent="-273050" algn="l"/>
            <a:r>
              <a:rPr lang="tr-TR" sz="1400" dirty="0"/>
              <a:t>4) </a:t>
            </a:r>
            <a:r>
              <a:rPr lang="tr-TR" sz="1400" dirty="0" err="1"/>
              <a:t>Constraints</a:t>
            </a:r>
            <a:r>
              <a:rPr lang="tr-TR" sz="1400" dirty="0"/>
              <a:t> komutu seçilerek c’de görülen kilit sembolünün bulunduğu yüzeyi sabitleyiniz.</a:t>
            </a:r>
          </a:p>
          <a:p>
            <a:pPr marL="273050" indent="-273050" algn="l"/>
            <a:r>
              <a:rPr lang="tr-TR" sz="1400" dirty="0"/>
              <a:t>5) </a:t>
            </a:r>
            <a:r>
              <a:rPr lang="tr-TR" sz="1400" dirty="0" err="1"/>
              <a:t>Load</a:t>
            </a:r>
            <a:r>
              <a:rPr lang="tr-TR" sz="1400" dirty="0"/>
              <a:t> komutu ile üst yüzeye 250 </a:t>
            </a:r>
            <a:r>
              <a:rPr lang="tr-TR" sz="1400" dirty="0" err="1"/>
              <a:t>N’luk</a:t>
            </a:r>
            <a:r>
              <a:rPr lang="tr-TR" sz="1400" dirty="0"/>
              <a:t> yük yerleştiriniz.</a:t>
            </a:r>
          </a:p>
          <a:p>
            <a:pPr marL="273050" indent="-273050" algn="l"/>
            <a:r>
              <a:rPr lang="tr-TR" sz="1400" dirty="0"/>
              <a:t>6) </a:t>
            </a:r>
            <a:r>
              <a:rPr lang="tr-TR" sz="1400" dirty="0" err="1"/>
              <a:t>Ansys</a:t>
            </a:r>
            <a:r>
              <a:rPr lang="tr-TR" sz="1400" dirty="0"/>
              <a:t> komutu ile simülasyonu kaydedip stres analizi sonucunu inceleyiniz. </a:t>
            </a:r>
          </a:p>
          <a:p>
            <a:pPr marL="273050" indent="-273050" algn="l"/>
            <a:endParaRPr lang="tr-TR" sz="1400" dirty="0"/>
          </a:p>
          <a:p>
            <a:pPr marL="273050" indent="-273050" algn="l"/>
            <a:r>
              <a:rPr lang="tr-TR" sz="1400" dirty="0"/>
              <a:t>2-</a:t>
            </a:r>
          </a:p>
        </p:txBody>
      </p:sp>
      <p:sp>
        <p:nvSpPr>
          <p:cNvPr id="10" name="Rectangle 2">
            <a:extLst>
              <a:ext uri="{FF2B5EF4-FFF2-40B4-BE49-F238E27FC236}">
                <a16:creationId xmlns:a16="http://schemas.microsoft.com/office/drawing/2014/main" id="{53FE6F30-5994-1D99-2F0D-D9F494693DDF}"/>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Katıların </a:t>
            </a:r>
            <a:r>
              <a:rPr lang="tr-TR" altLang="tr-TR" sz="2800" dirty="0" err="1">
                <a:solidFill>
                  <a:schemeClr val="tx1">
                    <a:lumMod val="50000"/>
                  </a:schemeClr>
                </a:solidFill>
              </a:rPr>
              <a:t>Simulasyonu</a:t>
            </a:r>
            <a:endParaRPr lang="en-US" altLang="tr-TR" sz="2800" dirty="0">
              <a:solidFill>
                <a:schemeClr val="tx1">
                  <a:lumMod val="50000"/>
                </a:schemeClr>
              </a:solidFill>
            </a:endParaRPr>
          </a:p>
        </p:txBody>
      </p:sp>
      <p:pic>
        <p:nvPicPr>
          <p:cNvPr id="5" name="Resim 4">
            <a:extLst>
              <a:ext uri="{FF2B5EF4-FFF2-40B4-BE49-F238E27FC236}">
                <a16:creationId xmlns:a16="http://schemas.microsoft.com/office/drawing/2014/main" id="{24551488-1316-06E6-D416-B2F2B7E854BD}"/>
              </a:ext>
            </a:extLst>
          </p:cNvPr>
          <p:cNvPicPr>
            <a:picLocks noChangeAspect="1"/>
          </p:cNvPicPr>
          <p:nvPr/>
        </p:nvPicPr>
        <p:blipFill>
          <a:blip r:embed="rId4"/>
          <a:stretch>
            <a:fillRect/>
          </a:stretch>
        </p:blipFill>
        <p:spPr>
          <a:xfrm>
            <a:off x="0" y="857250"/>
            <a:ext cx="9144000" cy="5143500"/>
          </a:xfrm>
          <a:prstGeom prst="rect">
            <a:avLst/>
          </a:prstGeom>
        </p:spPr>
      </p:pic>
    </p:spTree>
    <p:extLst>
      <p:ext uri="{BB962C8B-B14F-4D97-AF65-F5344CB8AC3E}">
        <p14:creationId xmlns:p14="http://schemas.microsoft.com/office/powerpoint/2010/main" val="2736707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373534" y="1551563"/>
            <a:ext cx="8658708" cy="307777"/>
          </a:xfrm>
          <a:prstGeom prst="rect">
            <a:avLst/>
          </a:prstGeom>
          <a:noFill/>
        </p:spPr>
        <p:txBody>
          <a:bodyPr wrap="square">
            <a:spAutoFit/>
          </a:bodyPr>
          <a:lstStyle/>
          <a:p>
            <a:pPr marL="273050" indent="-273050" algn="l"/>
            <a:r>
              <a:rPr lang="tr-TR" sz="1400" dirty="0"/>
              <a:t>5-</a:t>
            </a:r>
          </a:p>
        </p:txBody>
      </p:sp>
      <p:sp>
        <p:nvSpPr>
          <p:cNvPr id="10" name="Rectangle 2">
            <a:extLst>
              <a:ext uri="{FF2B5EF4-FFF2-40B4-BE49-F238E27FC236}">
                <a16:creationId xmlns:a16="http://schemas.microsoft.com/office/drawing/2014/main" id="{53FE6F30-5994-1D99-2F0D-D9F494693DDF}"/>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Katıların </a:t>
            </a:r>
            <a:r>
              <a:rPr lang="tr-TR" altLang="tr-TR" sz="2800" dirty="0" err="1">
                <a:solidFill>
                  <a:schemeClr val="tx1">
                    <a:lumMod val="50000"/>
                  </a:schemeClr>
                </a:solidFill>
              </a:rPr>
              <a:t>Simulasyonu</a:t>
            </a:r>
            <a:endParaRPr lang="en-US" altLang="tr-TR" sz="2800" dirty="0">
              <a:solidFill>
                <a:schemeClr val="tx1">
                  <a:lumMod val="50000"/>
                </a:schemeClr>
              </a:solidFill>
            </a:endParaRPr>
          </a:p>
        </p:txBody>
      </p:sp>
      <p:pic>
        <p:nvPicPr>
          <p:cNvPr id="5" name="Resim 4">
            <a:extLst>
              <a:ext uri="{FF2B5EF4-FFF2-40B4-BE49-F238E27FC236}">
                <a16:creationId xmlns:a16="http://schemas.microsoft.com/office/drawing/2014/main" id="{24551488-1316-06E6-D416-B2F2B7E854BD}"/>
              </a:ext>
            </a:extLst>
          </p:cNvPr>
          <p:cNvPicPr>
            <a:picLocks noChangeAspect="1"/>
          </p:cNvPicPr>
          <p:nvPr/>
        </p:nvPicPr>
        <p:blipFill rotWithShape="1">
          <a:blip r:embed="rId4"/>
          <a:srcRect r="31488" b="13468"/>
          <a:stretch/>
        </p:blipFill>
        <p:spPr>
          <a:xfrm>
            <a:off x="373534" y="1879699"/>
            <a:ext cx="3243339" cy="2304256"/>
          </a:xfrm>
          <a:prstGeom prst="rect">
            <a:avLst/>
          </a:prstGeom>
        </p:spPr>
      </p:pic>
      <p:pic>
        <p:nvPicPr>
          <p:cNvPr id="4" name="Resim 3">
            <a:extLst>
              <a:ext uri="{FF2B5EF4-FFF2-40B4-BE49-F238E27FC236}">
                <a16:creationId xmlns:a16="http://schemas.microsoft.com/office/drawing/2014/main" id="{971E70DB-21A2-209B-A2CB-746CF863A6CD}"/>
              </a:ext>
            </a:extLst>
          </p:cNvPr>
          <p:cNvPicPr>
            <a:picLocks noChangeAspect="1"/>
          </p:cNvPicPr>
          <p:nvPr/>
        </p:nvPicPr>
        <p:blipFill>
          <a:blip r:embed="rId5"/>
          <a:stretch>
            <a:fillRect/>
          </a:stretch>
        </p:blipFill>
        <p:spPr>
          <a:xfrm>
            <a:off x="3923928" y="1859178"/>
            <a:ext cx="5004050" cy="2324777"/>
          </a:xfrm>
          <a:prstGeom prst="rect">
            <a:avLst/>
          </a:prstGeom>
        </p:spPr>
      </p:pic>
      <p:pic>
        <p:nvPicPr>
          <p:cNvPr id="6" name="Resim 5">
            <a:extLst>
              <a:ext uri="{FF2B5EF4-FFF2-40B4-BE49-F238E27FC236}">
                <a16:creationId xmlns:a16="http://schemas.microsoft.com/office/drawing/2014/main" id="{C2CEC629-B323-E451-6442-AA56C3D2E885}"/>
              </a:ext>
            </a:extLst>
          </p:cNvPr>
          <p:cNvPicPr>
            <a:picLocks noChangeAspect="1"/>
          </p:cNvPicPr>
          <p:nvPr/>
        </p:nvPicPr>
        <p:blipFill>
          <a:blip r:embed="rId6"/>
          <a:stretch>
            <a:fillRect/>
          </a:stretch>
        </p:blipFill>
        <p:spPr>
          <a:xfrm>
            <a:off x="2523773" y="4474667"/>
            <a:ext cx="4096453" cy="2304255"/>
          </a:xfrm>
          <a:prstGeom prst="rect">
            <a:avLst/>
          </a:prstGeom>
        </p:spPr>
      </p:pic>
    </p:spTree>
    <p:extLst>
      <p:ext uri="{BB962C8B-B14F-4D97-AF65-F5344CB8AC3E}">
        <p14:creationId xmlns:p14="http://schemas.microsoft.com/office/powerpoint/2010/main" val="1112194068"/>
      </p:ext>
    </p:extLst>
  </p:cSld>
  <p:clrMapOvr>
    <a:masterClrMapping/>
  </p:clrMapOvr>
</p:sld>
</file>

<file path=ppt/theme/theme1.xml><?xml version="1.0" encoding="utf-8"?>
<a:theme xmlns:a="http://schemas.openxmlformats.org/drawingml/2006/main" name="powerpoint-template-24">
  <a:themeElements>
    <a:clrScheme name="powerpoint-template-24 10">
      <a:dk1>
        <a:srgbClr val="4D4D4D"/>
      </a:dk1>
      <a:lt1>
        <a:srgbClr val="FFFFFF"/>
      </a:lt1>
      <a:dk2>
        <a:srgbClr val="4D4D4D"/>
      </a:dk2>
      <a:lt2>
        <a:srgbClr val="4377BA"/>
      </a:lt2>
      <a:accent1>
        <a:srgbClr val="5793D1"/>
      </a:accent1>
      <a:accent2>
        <a:srgbClr val="5FA2DB"/>
      </a:accent2>
      <a:accent3>
        <a:srgbClr val="FFFFFF"/>
      </a:accent3>
      <a:accent4>
        <a:srgbClr val="404040"/>
      </a:accent4>
      <a:accent5>
        <a:srgbClr val="B4C8E5"/>
      </a:accent5>
      <a:accent6>
        <a:srgbClr val="5592C6"/>
      </a:accent6>
      <a:hlink>
        <a:srgbClr val="A29AA3"/>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tr-TR"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tr-TR"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0E0F83"/>
        </a:lt2>
        <a:accent1>
          <a:srgbClr val="4049D2"/>
        </a:accent1>
        <a:accent2>
          <a:srgbClr val="494FD9"/>
        </a:accent2>
        <a:accent3>
          <a:srgbClr val="FFFFFF"/>
        </a:accent3>
        <a:accent4>
          <a:srgbClr val="404040"/>
        </a:accent4>
        <a:accent5>
          <a:srgbClr val="AFB1E5"/>
        </a:accent5>
        <a:accent6>
          <a:srgbClr val="4147C4"/>
        </a:accent6>
        <a:hlink>
          <a:srgbClr val="757DD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4B8ACD"/>
        </a:lt2>
        <a:accent1>
          <a:srgbClr val="5C98C2"/>
        </a:accent1>
        <a:accent2>
          <a:srgbClr val="93BAD6"/>
        </a:accent2>
        <a:accent3>
          <a:srgbClr val="FFFFFF"/>
        </a:accent3>
        <a:accent4>
          <a:srgbClr val="404040"/>
        </a:accent4>
        <a:accent5>
          <a:srgbClr val="B5CADD"/>
        </a:accent5>
        <a:accent6>
          <a:srgbClr val="85A8C2"/>
        </a:accent6>
        <a:hlink>
          <a:srgbClr val="AECDE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114682"/>
        </a:lt2>
        <a:accent1>
          <a:srgbClr val="295B99"/>
        </a:accent1>
        <a:accent2>
          <a:srgbClr val="406DA6"/>
        </a:accent2>
        <a:accent3>
          <a:srgbClr val="FFFFFF"/>
        </a:accent3>
        <a:accent4>
          <a:srgbClr val="404040"/>
        </a:accent4>
        <a:accent5>
          <a:srgbClr val="ACB5CA"/>
        </a:accent5>
        <a:accent6>
          <a:srgbClr val="396296"/>
        </a:accent6>
        <a:hlink>
          <a:srgbClr val="5F84B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1984CC"/>
        </a:lt2>
        <a:accent1>
          <a:srgbClr val="0960AF"/>
        </a:accent1>
        <a:accent2>
          <a:srgbClr val="05438C"/>
        </a:accent2>
        <a:accent3>
          <a:srgbClr val="FFFFFF"/>
        </a:accent3>
        <a:accent4>
          <a:srgbClr val="404040"/>
        </a:accent4>
        <a:accent5>
          <a:srgbClr val="AAB6D4"/>
        </a:accent5>
        <a:accent6>
          <a:srgbClr val="043C7E"/>
        </a:accent6>
        <a:hlink>
          <a:srgbClr val="023069"/>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116DE4"/>
        </a:lt2>
        <a:accent1>
          <a:srgbClr val="235CAF"/>
        </a:accent1>
        <a:accent2>
          <a:srgbClr val="54A1EE"/>
        </a:accent2>
        <a:accent3>
          <a:srgbClr val="FFFFFF"/>
        </a:accent3>
        <a:accent4>
          <a:srgbClr val="404040"/>
        </a:accent4>
        <a:accent5>
          <a:srgbClr val="ACB5D4"/>
        </a:accent5>
        <a:accent6>
          <a:srgbClr val="4B91D8"/>
        </a:accent6>
        <a:hlink>
          <a:srgbClr val="1391E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246DD8"/>
        </a:lt2>
        <a:accent1>
          <a:srgbClr val="2FC5F1"/>
        </a:accent1>
        <a:accent2>
          <a:srgbClr val="218DEB"/>
        </a:accent2>
        <a:accent3>
          <a:srgbClr val="FFFFFF"/>
        </a:accent3>
        <a:accent4>
          <a:srgbClr val="404040"/>
        </a:accent4>
        <a:accent5>
          <a:srgbClr val="ADDFF7"/>
        </a:accent5>
        <a:accent6>
          <a:srgbClr val="1D7FD5"/>
        </a:accent6>
        <a:hlink>
          <a:srgbClr val="39A1EB"/>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4377BA"/>
        </a:lt2>
        <a:accent1>
          <a:srgbClr val="5793D1"/>
        </a:accent1>
        <a:accent2>
          <a:srgbClr val="5FA2DB"/>
        </a:accent2>
        <a:accent3>
          <a:srgbClr val="FFFFFF"/>
        </a:accent3>
        <a:accent4>
          <a:srgbClr val="404040"/>
        </a:accent4>
        <a:accent5>
          <a:srgbClr val="B4C8E5"/>
        </a:accent5>
        <a:accent6>
          <a:srgbClr val="5592C6"/>
        </a:accent6>
        <a:hlink>
          <a:srgbClr val="68AEE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4377BA"/>
        </a:lt2>
        <a:accent1>
          <a:srgbClr val="5793D1"/>
        </a:accent1>
        <a:accent2>
          <a:srgbClr val="5FA2DB"/>
        </a:accent2>
        <a:accent3>
          <a:srgbClr val="FFFFFF"/>
        </a:accent3>
        <a:accent4>
          <a:srgbClr val="404040"/>
        </a:accent4>
        <a:accent5>
          <a:srgbClr val="B4C8E5"/>
        </a:accent5>
        <a:accent6>
          <a:srgbClr val="5592C6"/>
        </a:accent6>
        <a:hlink>
          <a:srgbClr val="A29AA3"/>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powerpoint-template</Template>
  <TotalTime>9571</TotalTime>
  <Words>556</Words>
  <Application>Microsoft Office PowerPoint</Application>
  <PresentationFormat>Ekran Gösterisi (4:3)</PresentationFormat>
  <Paragraphs>64</Paragraphs>
  <Slides>11</Slides>
  <Notes>11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11</vt:i4>
      </vt:variant>
    </vt:vector>
  </HeadingPairs>
  <TitlesOfParts>
    <vt:vector size="15" baseType="lpstr">
      <vt:lpstr>Arial</vt:lpstr>
      <vt:lpstr>Calibri</vt:lpstr>
      <vt:lpstr>Microsoft Sans Serif</vt:lpstr>
      <vt:lpstr>powerpoint-template-24</vt:lpstr>
      <vt:lpstr> 3.3.2. Simulasyon uygulaması </vt:lpstr>
      <vt:lpstr>Katıların Simulasyonu </vt:lpstr>
      <vt:lpstr>Katıların Simulasyonu</vt:lpstr>
      <vt:lpstr>Katıların Simulasyonu</vt:lpstr>
      <vt:lpstr>Katıların Simulasyonu</vt:lpstr>
      <vt:lpstr>Katıların Simulasyonu</vt:lpstr>
      <vt:lpstr>Katıların Simulasyonu</vt:lpstr>
      <vt:lpstr>Katıların Simulasyonu</vt:lpstr>
      <vt:lpstr>Katıların Simulasyonu</vt:lpstr>
      <vt:lpstr>Katıların Simulasyonu</vt:lpstr>
      <vt:lpstr>Katıların Simulasyonu</vt:lpstr>
    </vt:vector>
  </TitlesOfParts>
  <Company>Templates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Ahmet San</dc:creator>
  <cp:lastModifiedBy>Karamursel 100.Yıl MTAL Danışman Ahmet SAN</cp:lastModifiedBy>
  <cp:revision>96</cp:revision>
  <dcterms:created xsi:type="dcterms:W3CDTF">2021-12-22T17:52:59Z</dcterms:created>
  <dcterms:modified xsi:type="dcterms:W3CDTF">2024-12-07T22:15:22Z</dcterms:modified>
</cp:coreProperties>
</file>